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FCE4-61CE-43A1-B133-FF8508FC1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8B024-BFC4-497C-BBAC-A2AE803CB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6BD1B-A02B-43F5-8C6F-1EEA7D532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240A-0C23-43E4-BDA4-0F1A8030166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96B14-8429-496C-8753-D9AC6F75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43152-D9EA-4CF8-819F-B524E50F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5B09-0E58-4447-B5DD-D57A1A566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5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3228C-1044-4028-AEFA-4BA44ED0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1588E-FD65-46B9-BA7C-D4A00D49B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DE736-2238-4155-867A-DAEC8049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240A-0C23-43E4-BDA4-0F1A8030166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BDE20-996B-4A92-BFA1-1134DBF92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64EE3-7690-4F14-B734-EE256C70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5B09-0E58-4447-B5DD-D57A1A566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5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B6B1D9-86A0-488E-AE59-7B5F4F87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7B4AA-E2B2-4E82-A960-675F8EE1F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797E1-3359-42C8-BF10-654B82D96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240A-0C23-43E4-BDA4-0F1A8030166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B19BF-2605-4FE9-A1B9-0DF047BDF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C0387-59E7-4160-A2A6-7C01026B6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5B09-0E58-4447-B5DD-D57A1A566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8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47764-AEBB-4B3A-82B5-4475B5BB1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88828-7CAD-414B-BC43-DC7407A9D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B63E3-3C5B-401F-BB13-31D8B6C26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240A-0C23-43E4-BDA4-0F1A8030166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08AAF-D410-4011-83BD-53782479D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D22A5-889A-4279-A7F9-D3BD09A3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5B09-0E58-4447-B5DD-D57A1A566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7ECFB-93E4-4246-98D4-110D7A61E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2B8C8-4BEE-45B8-BC69-D43265EEB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D6659-E553-498D-920C-8539ACB39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240A-0C23-43E4-BDA4-0F1A8030166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B6F78-899A-45ED-B5BB-F2A666EA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E117B-020F-467D-9DCA-461E364DA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5B09-0E58-4447-B5DD-D57A1A566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8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112B1-5AE4-44D1-AA5A-7C446620D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5A0F9-52D8-4F7A-B908-C5DF30535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B79D3B-FCFB-4DE3-BD40-332A2C861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A7FC2-B0EC-42A0-8D57-BE71F460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240A-0C23-43E4-BDA4-0F1A8030166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1FAFB-C3A9-4868-9ABB-3C122825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4ED33-D20E-4696-826E-2F7BB817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5B09-0E58-4447-B5DD-D57A1A566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5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CC409-7862-44F7-9351-BE88C3CA3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F2B74-F414-4CF1-B8B8-A72268163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C5738-1D0D-48F1-936B-89F4682BA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87F6BF-F37D-4558-907D-2ED5BAF21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9B314-0575-4307-9FF4-096E1C8D6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FA618E-7988-4011-9160-8249EFACD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240A-0C23-43E4-BDA4-0F1A8030166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E5CBD8-6ED1-4F5F-8CA2-AE88B00B4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E611CC-3504-4324-9AEC-9104847DA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5B09-0E58-4447-B5DD-D57A1A566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5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58271-F39F-4F61-AF87-F42598824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4A4821-8603-4B2F-B1E8-E516E341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240A-0C23-43E4-BDA4-0F1A8030166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33238E-9FF9-4026-A002-5A512869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07E69-75C8-457A-837B-1B897BB18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5B09-0E58-4447-B5DD-D57A1A566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7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EE7D70-2F9B-456F-8747-6CBEAD9CE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240A-0C23-43E4-BDA4-0F1A8030166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63E745-855F-4C39-8DF6-3C9800F24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693E9-E118-40F1-8457-C82D00826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5B09-0E58-4447-B5DD-D57A1A566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0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47EA5-C5F8-46E7-9842-B87A715FB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0C26E-2DFF-4A64-8646-8F98847CF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48B07E-889B-4988-836B-5FE68D36D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DC188-0869-4A2F-AE40-E2E7B8B5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240A-0C23-43E4-BDA4-0F1A8030166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C3F3E-FA9A-41EF-917B-3D1D260C2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A1426-594C-4F4B-B0BC-23145B9A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5B09-0E58-4447-B5DD-D57A1A566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6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94667-0DF6-46E1-98DB-2D88E5AD2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E5EE99-92A8-4199-873B-79D8C09A88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54BAE-11AD-4993-B3DA-A428AB72A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9303E-E4F0-487F-AF4A-2E451918C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240A-0C23-43E4-BDA4-0F1A8030166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BEE13-0448-4B8C-AFD8-A03735C9B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A74BD-1CE5-4899-A445-B3456CFD6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5B09-0E58-4447-B5DD-D57A1A566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9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FDF4E-CC52-4090-816B-5767EA9E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7D26E-2C83-4F3E-B26C-59604492B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180D5-0EB2-4109-8D31-F76E58438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9240A-0C23-43E4-BDA4-0F1A8030166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3635E-8A7F-4F69-9155-0F11AB0E6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E0E3B-BD87-4BE3-B52C-FE8C53B15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E5B09-0E58-4447-B5DD-D57A1A566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9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623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5456B-E39C-4984-8AD9-49CD417E5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536" y="2912013"/>
            <a:ext cx="6036211" cy="250404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 err="1"/>
              <a:t>Truyền</a:t>
            </a:r>
            <a:r>
              <a:rPr lang="en-US" sz="3600" dirty="0"/>
              <a:t> </a:t>
            </a:r>
            <a:r>
              <a:rPr lang="en-US" sz="3600" dirty="0" err="1"/>
              <a:t>thống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dân</a:t>
            </a:r>
            <a:r>
              <a:rPr lang="en-US" sz="3600" dirty="0"/>
              <a:t> </a:t>
            </a:r>
            <a:r>
              <a:rPr lang="en-US" sz="3600" dirty="0" err="1"/>
              <a:t>tộc</a:t>
            </a:r>
            <a:r>
              <a:rPr lang="en-US" sz="3600" dirty="0"/>
              <a:t>.</a:t>
            </a:r>
          </a:p>
          <a:p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nét</a:t>
            </a:r>
            <a:r>
              <a:rPr lang="en-US" sz="3600" dirty="0"/>
              <a:t> </a:t>
            </a:r>
            <a:r>
              <a:rPr lang="en-US" sz="3600" dirty="0" err="1"/>
              <a:t>đẹp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tâm</a:t>
            </a:r>
            <a:r>
              <a:rPr lang="en-US" sz="3600" dirty="0"/>
              <a:t> </a:t>
            </a:r>
            <a:r>
              <a:rPr lang="en-US" sz="3600" dirty="0" err="1"/>
              <a:t>hồn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mỗi</a:t>
            </a:r>
            <a:r>
              <a:rPr lang="en-US" sz="3600" dirty="0"/>
              <a:t> con </a:t>
            </a:r>
            <a:r>
              <a:rPr lang="en-US" sz="3600" dirty="0" err="1"/>
              <a:t>người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2446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67B5C-D561-4FEA-B154-F849D54F9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X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76BA856-D7B3-42E6-A6BB-F7F0EE5683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068866"/>
              </p:ext>
            </p:extLst>
          </p:nvPr>
        </p:nvGraphicFramePr>
        <p:xfrm>
          <a:off x="3047999" y="1496292"/>
          <a:ext cx="8631380" cy="466989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37144">
                  <a:extLst>
                    <a:ext uri="{9D8B030D-6E8A-4147-A177-3AD203B41FA5}">
                      <a16:colId xmlns:a16="http://schemas.microsoft.com/office/drawing/2014/main" val="3038989534"/>
                    </a:ext>
                  </a:extLst>
                </a:gridCol>
                <a:gridCol w="2474378">
                  <a:extLst>
                    <a:ext uri="{9D8B030D-6E8A-4147-A177-3AD203B41FA5}">
                      <a16:colId xmlns:a16="http://schemas.microsoft.com/office/drawing/2014/main" val="2449192547"/>
                    </a:ext>
                  </a:extLst>
                </a:gridCol>
                <a:gridCol w="2119858">
                  <a:extLst>
                    <a:ext uri="{9D8B030D-6E8A-4147-A177-3AD203B41FA5}">
                      <a16:colId xmlns:a16="http://schemas.microsoft.com/office/drawing/2014/main" val="1941725883"/>
                    </a:ext>
                  </a:extLst>
                </a:gridCol>
              </a:tblGrid>
              <a:tr h="141286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Việc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làm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Thể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hiện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tôn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sư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trọng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đạo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Thiếu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tôn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sư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trọng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đạo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440521"/>
                  </a:ext>
                </a:extLst>
              </a:tr>
              <a:tr h="805557">
                <a:tc>
                  <a:txBody>
                    <a:bodyPr/>
                    <a:lstStyle/>
                    <a:p>
                      <a:r>
                        <a:rPr lang="en-US" sz="2400" dirty="0" err="1"/>
                        <a:t>Lễ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phép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với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thầy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cô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904014"/>
                  </a:ext>
                </a:extLst>
              </a:tr>
              <a:tr h="805557">
                <a:tc>
                  <a:txBody>
                    <a:bodyPr/>
                    <a:lstStyle/>
                    <a:p>
                      <a:r>
                        <a:rPr lang="en-US" sz="2400" dirty="0" err="1"/>
                        <a:t>Nói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xấu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thầy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cô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vô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lễ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với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thầy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cô</a:t>
                      </a:r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904707"/>
                  </a:ext>
                </a:extLst>
              </a:tr>
              <a:tr h="805557">
                <a:tc>
                  <a:txBody>
                    <a:bodyPr/>
                    <a:lstStyle/>
                    <a:p>
                      <a:r>
                        <a:rPr lang="en-US" sz="2400" dirty="0" err="1"/>
                        <a:t>Hoàn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thành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tốt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nhiệm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vụ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thầy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cô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giao</a:t>
                      </a:r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9352"/>
                  </a:ext>
                </a:extLst>
              </a:tr>
              <a:tr h="805557">
                <a:tc>
                  <a:txBody>
                    <a:bodyPr/>
                    <a:lstStyle/>
                    <a:p>
                      <a:r>
                        <a:rPr lang="en-US" sz="2400" dirty="0" err="1"/>
                        <a:t>Thăm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hỏi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thầy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cô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giáo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cũ</a:t>
                      </a:r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457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683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003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8D1F2-6534-42E5-9345-C9D9853BE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Đọc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câu</a:t>
            </a:r>
            <a:r>
              <a:rPr lang="en-US" b="1" dirty="0"/>
              <a:t> ca </a:t>
            </a:r>
            <a:r>
              <a:rPr lang="en-US" b="1" dirty="0" err="1"/>
              <a:t>dao</a:t>
            </a:r>
            <a:r>
              <a:rPr lang="en-US" b="1" dirty="0"/>
              <a:t>, </a:t>
            </a:r>
            <a:r>
              <a:rPr lang="en-US" b="1" dirty="0" err="1"/>
              <a:t>tục</a:t>
            </a:r>
            <a:r>
              <a:rPr lang="en-US" b="1" dirty="0"/>
              <a:t> </a:t>
            </a:r>
            <a:r>
              <a:rPr lang="en-US" b="1" dirty="0" err="1"/>
              <a:t>ngữ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3133C-977E-4CE6-820B-C919D7FED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312" y="1955408"/>
            <a:ext cx="6724357" cy="9425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835A02-3BAB-496F-B543-313F67AE7E74}"/>
              </a:ext>
            </a:extLst>
          </p:cNvPr>
          <p:cNvSpPr txBox="1">
            <a:spLocks/>
          </p:cNvSpPr>
          <p:nvPr/>
        </p:nvSpPr>
        <p:spPr>
          <a:xfrm>
            <a:off x="4021015" y="3235569"/>
            <a:ext cx="6825177" cy="12801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hay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3F7019B-2905-42A2-A536-F6B27D407022}"/>
              </a:ext>
            </a:extLst>
          </p:cNvPr>
          <p:cNvSpPr txBox="1">
            <a:spLocks/>
          </p:cNvSpPr>
          <p:nvPr/>
        </p:nvSpPr>
        <p:spPr>
          <a:xfrm>
            <a:off x="3669324" y="4937760"/>
            <a:ext cx="7190934" cy="11090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4635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8B914-FE5A-4C5F-8A68-D07EC749F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6781" y="2470331"/>
            <a:ext cx="7087884" cy="169370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274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FDFDC-F81F-4ED8-AFD8-04BC6214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8343"/>
            <a:ext cx="6217920" cy="36301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6.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TÔN SƯ TRỌNG ĐẠO</a:t>
            </a:r>
          </a:p>
        </p:txBody>
      </p:sp>
    </p:spTree>
    <p:extLst>
      <p:ext uri="{BB962C8B-B14F-4D97-AF65-F5344CB8AC3E}">
        <p14:creationId xmlns:p14="http://schemas.microsoft.com/office/powerpoint/2010/main" val="1491060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3AEDD4-7CDA-44D9-A639-FBC75E0D5A8C}"/>
              </a:ext>
            </a:extLst>
          </p:cNvPr>
          <p:cNvSpPr txBox="1">
            <a:spLocks/>
          </p:cNvSpPr>
          <p:nvPr/>
        </p:nvSpPr>
        <p:spPr>
          <a:xfrm>
            <a:off x="98474" y="1795144"/>
            <a:ext cx="7222588" cy="16209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C854C6-4775-4EA8-A6F1-51B73AFCC2AF}"/>
              </a:ext>
            </a:extLst>
          </p:cNvPr>
          <p:cNvSpPr txBox="1">
            <a:spLocks/>
          </p:cNvSpPr>
          <p:nvPr/>
        </p:nvSpPr>
        <p:spPr>
          <a:xfrm>
            <a:off x="3868614" y="2658794"/>
            <a:ext cx="7216727" cy="232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err="1"/>
              <a:t>Hãy</a:t>
            </a:r>
            <a:r>
              <a:rPr lang="en-US" sz="4400" dirty="0"/>
              <a:t> </a:t>
            </a:r>
            <a:r>
              <a:rPr lang="en-US" sz="4400" dirty="0" err="1"/>
              <a:t>kể</a:t>
            </a:r>
            <a:r>
              <a:rPr lang="en-US" sz="4400" dirty="0"/>
              <a:t> </a:t>
            </a:r>
            <a:r>
              <a:rPr lang="en-US" sz="4400" dirty="0" err="1"/>
              <a:t>những</a:t>
            </a:r>
            <a:r>
              <a:rPr lang="en-US" sz="4400" dirty="0"/>
              <a:t> </a:t>
            </a:r>
            <a:r>
              <a:rPr lang="en-US" sz="4400" dirty="0" err="1"/>
              <a:t>kỉ</a:t>
            </a:r>
            <a:r>
              <a:rPr lang="en-US" sz="4400" dirty="0"/>
              <a:t> </a:t>
            </a:r>
            <a:r>
              <a:rPr lang="en-US" sz="4400" dirty="0" err="1"/>
              <a:t>niệm</a:t>
            </a:r>
            <a:r>
              <a:rPr lang="en-US" sz="4400" dirty="0"/>
              <a:t> </a:t>
            </a:r>
            <a:r>
              <a:rPr lang="en-US" sz="4400" dirty="0" err="1"/>
              <a:t>của</a:t>
            </a:r>
            <a:r>
              <a:rPr lang="en-US" sz="4400" dirty="0"/>
              <a:t> </a:t>
            </a:r>
            <a:r>
              <a:rPr lang="en-US" sz="4400" dirty="0" err="1"/>
              <a:t>em</a:t>
            </a:r>
            <a:r>
              <a:rPr lang="en-US" sz="4400" dirty="0"/>
              <a:t> </a:t>
            </a:r>
            <a:r>
              <a:rPr lang="en-US" sz="4400" dirty="0" err="1"/>
              <a:t>về</a:t>
            </a:r>
            <a:r>
              <a:rPr lang="en-US" sz="4400" dirty="0"/>
              <a:t> </a:t>
            </a:r>
            <a:r>
              <a:rPr lang="en-US" sz="4400" dirty="0" err="1"/>
              <a:t>thầy</a:t>
            </a:r>
            <a:r>
              <a:rPr lang="en-US" sz="4400" dirty="0"/>
              <a:t> </a:t>
            </a:r>
            <a:r>
              <a:rPr lang="en-US" sz="4400" dirty="0" err="1"/>
              <a:t>cô</a:t>
            </a:r>
            <a:r>
              <a:rPr lang="en-US" sz="4400" dirty="0"/>
              <a:t> </a:t>
            </a:r>
            <a:r>
              <a:rPr lang="en-US" sz="4400" dirty="0" err="1"/>
              <a:t>giáo</a:t>
            </a:r>
            <a:r>
              <a:rPr lang="en-US" sz="4400" dirty="0"/>
              <a:t> </a:t>
            </a:r>
            <a:r>
              <a:rPr lang="en-US" sz="4400" dirty="0" err="1"/>
              <a:t>của</a:t>
            </a:r>
            <a:r>
              <a:rPr lang="en-US" sz="4400" dirty="0"/>
              <a:t> </a:t>
            </a:r>
            <a:r>
              <a:rPr lang="en-US" sz="4400" dirty="0" err="1"/>
              <a:t>mình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1415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479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BFB62A-AB91-40C4-B670-37DBB8B22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388" y="1871663"/>
            <a:ext cx="5866594" cy="347406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vi-VN" sz="3600" b="0" i="0" dirty="0">
                <a:effectLst/>
                <a:latin typeface="+mj-lt"/>
              </a:rPr>
              <a:t>Tôn sư: Tôn trọng, kính yêu, biết ơn thầy cô giáo ở mọi nơi, mọi lúc.</a:t>
            </a:r>
          </a:p>
          <a:p>
            <a:pPr algn="l"/>
            <a:r>
              <a:rPr lang="vi-VN" sz="3600" b="0" i="0" dirty="0">
                <a:effectLst/>
                <a:latin typeface="+mj-lt"/>
              </a:rPr>
              <a:t>Trọng đạo: Coi trọng những lời thầy dạy trọng đạo lí làm người.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2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668CD3-C472-47FF-88BF-450E7E5874EA}"/>
              </a:ext>
            </a:extLst>
          </p:cNvPr>
          <p:cNvSpPr/>
          <p:nvPr/>
        </p:nvSpPr>
        <p:spPr>
          <a:xfrm>
            <a:off x="7568418" y="436099"/>
            <a:ext cx="4192173" cy="1097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Tình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cảm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thái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độ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làm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vui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lòng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cô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giáo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E7884E-60AA-4366-8793-638D9EB2CDA2}"/>
              </a:ext>
            </a:extLst>
          </p:cNvPr>
          <p:cNvSpPr/>
          <p:nvPr/>
        </p:nvSpPr>
        <p:spPr>
          <a:xfrm>
            <a:off x="7748954" y="2712720"/>
            <a:ext cx="4192173" cy="1097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Hành động đền ơn </a:t>
            </a:r>
            <a:endParaRPr lang="en-US" sz="32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vi-VN" sz="3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đáp nghĩa</a:t>
            </a:r>
            <a:r>
              <a:rPr lang="vi-VN" b="0" i="0" dirty="0"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E86B5-2C44-4D1A-9EBD-D3869BD4BE89}"/>
              </a:ext>
            </a:extLst>
          </p:cNvPr>
          <p:cNvSpPr/>
          <p:nvPr/>
        </p:nvSpPr>
        <p:spPr>
          <a:xfrm>
            <a:off x="7901353" y="5284764"/>
            <a:ext cx="4192173" cy="1097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Làm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điều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tốt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đẹp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xứng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với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thầy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cô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0043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054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236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Đọc các câu ca dao, tục ngữ sau</vt:lpstr>
      <vt:lpstr>PowerPoint Presentation</vt:lpstr>
      <vt:lpstr>BÀI 6.  TÔN SƯ TRỌNG ĐẠO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tập. Đánh dấu X vào ô tương ứng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12</cp:revision>
  <dcterms:created xsi:type="dcterms:W3CDTF">2021-10-17T14:19:05Z</dcterms:created>
  <dcterms:modified xsi:type="dcterms:W3CDTF">2021-10-22T02:48:53Z</dcterms:modified>
</cp:coreProperties>
</file>